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81" r:id="rId2"/>
    <p:sldId id="316" r:id="rId3"/>
    <p:sldId id="326" r:id="rId4"/>
    <p:sldId id="300" r:id="rId5"/>
    <p:sldId id="301" r:id="rId6"/>
    <p:sldId id="302" r:id="rId7"/>
    <p:sldId id="303" r:id="rId8"/>
    <p:sldId id="305" r:id="rId9"/>
    <p:sldId id="321" r:id="rId10"/>
    <p:sldId id="313" r:id="rId11"/>
    <p:sldId id="314" r:id="rId12"/>
    <p:sldId id="311" r:id="rId13"/>
    <p:sldId id="476" r:id="rId14"/>
    <p:sldId id="318" r:id="rId15"/>
    <p:sldId id="319" r:id="rId16"/>
    <p:sldId id="320" r:id="rId17"/>
    <p:sldId id="259" r:id="rId18"/>
    <p:sldId id="278" r:id="rId19"/>
    <p:sldId id="272" r:id="rId20"/>
    <p:sldId id="376" r:id="rId21"/>
    <p:sldId id="365" r:id="rId22"/>
    <p:sldId id="372" r:id="rId23"/>
    <p:sldId id="374" r:id="rId24"/>
    <p:sldId id="373" r:id="rId25"/>
    <p:sldId id="375" r:id="rId26"/>
    <p:sldId id="366" r:id="rId27"/>
    <p:sldId id="368" r:id="rId28"/>
    <p:sldId id="369" r:id="rId29"/>
    <p:sldId id="370" r:id="rId30"/>
    <p:sldId id="371" r:id="rId31"/>
    <p:sldId id="377" r:id="rId32"/>
    <p:sldId id="378" r:id="rId33"/>
    <p:sldId id="361" r:id="rId34"/>
    <p:sldId id="379" r:id="rId35"/>
    <p:sldId id="380" r:id="rId36"/>
    <p:sldId id="363" r:id="rId37"/>
    <p:sldId id="362" r:id="rId38"/>
    <p:sldId id="442" r:id="rId39"/>
    <p:sldId id="443" r:id="rId40"/>
    <p:sldId id="444" r:id="rId41"/>
    <p:sldId id="445" r:id="rId42"/>
    <p:sldId id="446" r:id="rId43"/>
    <p:sldId id="328" r:id="rId44"/>
    <p:sldId id="340" r:id="rId45"/>
    <p:sldId id="344" r:id="rId46"/>
    <p:sldId id="349" r:id="rId47"/>
    <p:sldId id="447" r:id="rId48"/>
    <p:sldId id="448" r:id="rId49"/>
    <p:sldId id="460" r:id="rId50"/>
    <p:sldId id="461" r:id="rId51"/>
    <p:sldId id="450" r:id="rId52"/>
    <p:sldId id="475" r:id="rId53"/>
    <p:sldId id="474" r:id="rId54"/>
    <p:sldId id="466" r:id="rId55"/>
    <p:sldId id="470" r:id="rId56"/>
    <p:sldId id="471" r:id="rId57"/>
    <p:sldId id="472" r:id="rId58"/>
    <p:sldId id="473" r:id="rId59"/>
    <p:sldId id="469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7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jsrnjs17/WB_DB_Lecture/blob/08a4c2d90abbd32b30e31fa44203fd7ec5e1c73b/SourceCode/2%EC%9D%BC%EC%B0%A8(%EA%B9%83%ED%97%99)/loginCheck.php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67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공통적으로 </a:t>
            </a:r>
            <a:r>
              <a:rPr lang="ko-KR" altLang="en-US" dirty="0" err="1"/>
              <a:t>추천하는곳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05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가볼만한곳</a:t>
            </a:r>
            <a:r>
              <a:rPr lang="ko-KR" altLang="en-US" dirty="0"/>
              <a:t> 리스트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3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이점 있을까   여기서 </a:t>
            </a:r>
            <a:r>
              <a:rPr lang="ko-KR" altLang="en-US" dirty="0" err="1"/>
              <a:t>안푼</a:t>
            </a:r>
            <a:r>
              <a:rPr lang="ko-KR" altLang="en-US" dirty="0"/>
              <a:t> 내용은 다음주에 </a:t>
            </a:r>
            <a:r>
              <a:rPr lang="ko-KR" altLang="en-US" dirty="0" err="1"/>
              <a:t>풀어야된다</a:t>
            </a:r>
            <a:r>
              <a:rPr lang="ko-KR" altLang="en-US" dirty="0"/>
              <a:t> </a:t>
            </a:r>
            <a:r>
              <a:rPr lang="en-US" altLang="ko-KR" dirty="0"/>
              <a:t>v5</a:t>
            </a:r>
            <a:r>
              <a:rPr lang="ko-KR" altLang="en-US" dirty="0"/>
              <a:t>랑 새로운 접근방법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racleSansVF"/>
              </a:rPr>
              <a:t>빅 데이터는 더 많은 정보를 제공하므로 보다 신뢰도가 높은 답을 구함</a:t>
            </a:r>
            <a:endParaRPr lang="en-US" altLang="ko-KR" b="0" i="0" dirty="0">
              <a:solidFill>
                <a:srgbClr val="000000"/>
              </a:solidFill>
              <a:effectLst/>
              <a:latin typeface="OracleSansVF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9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 err="1"/>
              <a:t>월자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0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https://www.tiobe.com/tiobe-index/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복잡한 기능 </a:t>
            </a:r>
            <a:r>
              <a:rPr lang="ko-KR" altLang="en-US" dirty="0" err="1"/>
              <a:t>구현할때</a:t>
            </a:r>
            <a:r>
              <a:rPr lang="ko-KR" altLang="en-US" dirty="0"/>
              <a:t> 어떻게 접근하면 </a:t>
            </a:r>
            <a:r>
              <a:rPr lang="ko-KR" altLang="en-US" dirty="0" err="1"/>
              <a:t>좋은지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있는 기회 가 </a:t>
            </a:r>
            <a:r>
              <a:rPr lang="ko-KR" altLang="en-US" dirty="0" err="1"/>
              <a:t>될거다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9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https://github.com/tjsrnjs17/WB_DB_Lecture/blob/08a4c2d90abbd32b30e31fa44203fd7ec5e1c73b/SourceCode/2%EC%9D%BC%EC%B0%A8(%EA%B9%83%ED%97%99)/loginCheck.php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56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ko-KR" altLang="en-US" dirty="0" err="1"/>
              <a:t>따라치고</a:t>
            </a:r>
            <a:r>
              <a:rPr lang="ko-KR" altLang="en-US" dirty="0"/>
              <a:t> </a:t>
            </a:r>
            <a:r>
              <a:rPr lang="ko-KR" altLang="en-US" dirty="0" err="1"/>
              <a:t>복붙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ko-KR" altLang="en-US" dirty="0" err="1"/>
              <a:t>한줄한줄</a:t>
            </a:r>
            <a:r>
              <a:rPr lang="ko-KR" altLang="en-US" dirty="0"/>
              <a:t> 보는게 아니라 코드 단락들이 어떤 역할을 위해 있는지 파악 하면서 했기 </a:t>
            </a:r>
            <a:r>
              <a:rPr lang="ko-KR" altLang="en-US" dirty="0" err="1"/>
              <a:t>떄문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30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파트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1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어플</a:t>
            </a:r>
            <a:r>
              <a:rPr lang="en-US" altLang="ko-KR" dirty="0"/>
              <a:t>, </a:t>
            </a:r>
            <a:r>
              <a:rPr lang="ko-KR" altLang="en-US" dirty="0"/>
              <a:t>서비스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8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광모 회장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LG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전자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실리콘밸리 랩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깜짝 방문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연구개발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투자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8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14~</a:t>
            </a:r>
            <a:r>
              <a:rPr lang="ko-KR" altLang="en-US" dirty="0"/>
              <a:t>지금까지 </a:t>
            </a:r>
            <a:r>
              <a:rPr lang="en-US" altLang="ko-KR" dirty="0"/>
              <a:t>14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9</a:t>
            </a:r>
            <a:r>
              <a:rPr lang="ko-KR" altLang="en-US" dirty="0"/>
              <a:t>백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5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유사한 과정을 매번 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이렇데</a:t>
            </a:r>
            <a:r>
              <a:rPr lang="ko-KR" altLang="en-US" dirty="0"/>
              <a:t> 많이 들어는 봤는데 어떻게 하는지 모르겠지 근데 우리들은 비슷한 과정을 </a:t>
            </a:r>
            <a:r>
              <a:rPr lang="ko-KR" altLang="en-US" dirty="0" err="1"/>
              <a:t>매번함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28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뻘글</a:t>
            </a:r>
            <a:r>
              <a:rPr lang="ko-KR" altLang="en-US" dirty="0"/>
              <a:t> 광고 거름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67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진심으로 쓴 후기들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 fontScale="90000"/>
          </a:bodyPr>
          <a:lstStyle/>
          <a:p>
            <a:r>
              <a:rPr lang="en-US" altLang="ko-KR" sz="7200" dirty="0"/>
              <a:t>github.com/tjsrnjs17/SD_R</a:t>
            </a:r>
            <a:endParaRPr lang="ko-KR" altLang="en-US" sz="72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839842B-C568-4C1B-98FC-D13BCF8F2FBC}"/>
              </a:ext>
            </a:extLst>
          </p:cNvPr>
          <p:cNvSpPr txBox="1">
            <a:spLocks/>
          </p:cNvSpPr>
          <p:nvPr/>
        </p:nvSpPr>
        <p:spPr>
          <a:xfrm>
            <a:off x="5889810" y="2205318"/>
            <a:ext cx="2763705" cy="965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/>
              <a:t>선권</a:t>
            </a:r>
            <a:r>
              <a:rPr lang="en-US" altLang="ko-KR" sz="5400" dirty="0"/>
              <a:t>17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7081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29343-A53E-4898-87AB-51B00B5AA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1"/>
          <a:stretch/>
        </p:blipFill>
        <p:spPr>
          <a:xfrm>
            <a:off x="1257300" y="1"/>
            <a:ext cx="9815360" cy="67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pload.wikimedia.org/wikipedia/commons/thumb/3/...">
            <a:extLst>
              <a:ext uri="{FF2B5EF4-FFF2-40B4-BE49-F238E27FC236}">
                <a16:creationId xmlns:a16="http://schemas.microsoft.com/office/drawing/2014/main" id="{58544220-A31E-4E2A-A05B-A8661E63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876550"/>
            <a:ext cx="4191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2A2CB-2AB2-4626-8602-007A5A953661}"/>
              </a:ext>
            </a:extLst>
          </p:cNvPr>
          <p:cNvSpPr txBox="1"/>
          <p:nvPr/>
        </p:nvSpPr>
        <p:spPr>
          <a:xfrm>
            <a:off x="5237784" y="4325566"/>
            <a:ext cx="1819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Free!!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2688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646EE-C818-42FE-AA62-07BECEC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DE390-910F-4846-9466-3D8BFD96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DA4F-B7E3-4C2F-B31A-737E92F9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84" y="0"/>
            <a:ext cx="12294767" cy="6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646EE-C818-42FE-AA62-07BECEC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minion mv0001-0080">
            <a:hlinkClick r:id="" action="ppaction://media"/>
            <a:extLst>
              <a:ext uri="{FF2B5EF4-FFF2-40B4-BE49-F238E27FC236}">
                <a16:creationId xmlns:a16="http://schemas.microsoft.com/office/drawing/2014/main" id="{57F77075-ABCD-485A-8F6D-C970E6C61C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59872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1C2111-0E4B-4726-92C5-CC8DA99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8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0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43DE5A-E0D9-4882-AAC1-9A6235A9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84" y="0"/>
            <a:ext cx="758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EA0DC4-ABFB-4FA2-92BC-914B9E91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3" y="788987"/>
            <a:ext cx="11043433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302724" y="3797254"/>
            <a:ext cx="4158650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기록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52605" y="2230645"/>
            <a:ext cx="6658889" cy="116013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유투브 시청기록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27294" y="724060"/>
            <a:ext cx="6183331" cy="1073080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빅 데이터란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, R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2392758" y="5367644"/>
            <a:ext cx="7978588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여러분</a:t>
            </a:r>
            <a:r>
              <a:rPr lang="ko-KR" altLang="en-US" sz="4800" b="1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들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취향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빅데이터 분석이란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유닉스와 리눅스, GNU GPL 그리고 리눅스 배포판 종류">
            <a:extLst>
              <a:ext uri="{FF2B5EF4-FFF2-40B4-BE49-F238E27FC236}">
                <a16:creationId xmlns:a16="http://schemas.microsoft.com/office/drawing/2014/main" id="{8B192A8D-2088-4987-A14F-8E5FD7D45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47770" y="2657049"/>
            <a:ext cx="6096459" cy="154390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리눅스의 등장</a:t>
            </a:r>
          </a:p>
        </p:txBody>
      </p:sp>
    </p:spTree>
    <p:extLst>
      <p:ext uri="{BB962C8B-B14F-4D97-AF65-F5344CB8AC3E}">
        <p14:creationId xmlns:p14="http://schemas.microsoft.com/office/powerpoint/2010/main" val="602761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30EE8B-700D-43D4-BC3A-5A93DCAE4041}"/>
              </a:ext>
            </a:extLst>
          </p:cNvPr>
          <p:cNvSpPr txBox="1"/>
          <p:nvPr/>
        </p:nvSpPr>
        <p:spPr>
          <a:xfrm>
            <a:off x="491180" y="1357863"/>
            <a:ext cx="10852323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최초의 데이터 센터가 설립되고 관계형 데이터베이스가 개발되면서 데이터 세계가 막 열리기 시작하던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1960~70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년대</a:t>
            </a: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2005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년에 접어들면서 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Facebook, YouTube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등 온라인 서비스를 통해 수많은 데이터 생겨나고 있음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05F30-A0BE-4DD3-BA80-9D01BBB8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62" y="0"/>
            <a:ext cx="6647475" cy="6858000"/>
          </a:xfrm>
          <a:prstGeom prst="rect">
            <a:avLst/>
          </a:prstGeom>
        </p:spPr>
      </p:pic>
      <p:pic>
        <p:nvPicPr>
          <p:cNvPr id="1026" name="Picture 2" descr="가두리 양식장을 벗어나려는 네이버 - Byline Network">
            <a:extLst>
              <a:ext uri="{FF2B5EF4-FFF2-40B4-BE49-F238E27FC236}">
                <a16:creationId xmlns:a16="http://schemas.microsoft.com/office/drawing/2014/main" id="{5C01658C-7A00-4403-8C40-9B5FDFCF0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17042" r="16902" b="18097"/>
          <a:stretch/>
        </p:blipFill>
        <p:spPr bwMode="auto">
          <a:xfrm>
            <a:off x="4011704" y="2604247"/>
            <a:ext cx="4168589" cy="16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2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1254807" y="2276990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 찾는데 도움 안되는 글의 특징은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04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이버 블로그 블로그 댓글이 안열리는 경우 + 동영상이 안보이는 경우 : 네이버 블로그">
            <a:extLst>
              <a:ext uri="{FF2B5EF4-FFF2-40B4-BE49-F238E27FC236}">
                <a16:creationId xmlns:a16="http://schemas.microsoft.com/office/drawing/2014/main" id="{F41B0156-8E8E-464B-AA3F-66D98ACC1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6945" r="6136" b="11683"/>
          <a:stretch/>
        </p:blipFill>
        <p:spPr bwMode="auto">
          <a:xfrm>
            <a:off x="768651" y="724288"/>
            <a:ext cx="7317514" cy="36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라인 이모티콘, 카톡 이모티콘 모음 : 네이버 블로그">
            <a:extLst>
              <a:ext uri="{FF2B5EF4-FFF2-40B4-BE49-F238E27FC236}">
                <a16:creationId xmlns:a16="http://schemas.microsoft.com/office/drawing/2014/main" id="{774F2CDC-C2ED-4B79-90E3-DF6C33D2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18" y="2142895"/>
            <a:ext cx="2825688" cy="28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CED7B5-176D-4187-B0AB-C73D3F771B93}"/>
              </a:ext>
            </a:extLst>
          </p:cNvPr>
          <p:cNvGrpSpPr/>
          <p:nvPr/>
        </p:nvGrpSpPr>
        <p:grpSpPr>
          <a:xfrm>
            <a:off x="6192186" y="724288"/>
            <a:ext cx="4952933" cy="5409424"/>
            <a:chOff x="3482855" y="689126"/>
            <a:chExt cx="3160618" cy="34519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3FF56B-0A34-440D-B31E-1DF63C27693D}"/>
                </a:ext>
              </a:extLst>
            </p:cNvPr>
            <p:cNvGrpSpPr/>
            <p:nvPr/>
          </p:nvGrpSpPr>
          <p:grpSpPr>
            <a:xfrm>
              <a:off x="3482855" y="689126"/>
              <a:ext cx="3160618" cy="3451919"/>
              <a:chOff x="4163546" y="561975"/>
              <a:chExt cx="4133850" cy="45148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B1E7D22-B2FD-4B97-81F6-7F7190B3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3546" y="561975"/>
                <a:ext cx="4133850" cy="451485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D2A0BD-454B-45AA-933C-80828F14A4D6}"/>
                  </a:ext>
                </a:extLst>
              </p:cNvPr>
              <p:cNvSpPr/>
              <p:nvPr/>
            </p:nvSpPr>
            <p:spPr>
              <a:xfrm>
                <a:off x="4545106" y="1981199"/>
                <a:ext cx="3177583" cy="44823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23D5E0-22B0-4980-BD7F-F501EE1978A6}"/>
                </a:ext>
              </a:extLst>
            </p:cNvPr>
            <p:cNvSpPr/>
            <p:nvPr/>
          </p:nvSpPr>
          <p:spPr>
            <a:xfrm>
              <a:off x="3774583" y="2019848"/>
              <a:ext cx="492617" cy="342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92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4174524" y="2743201"/>
            <a:ext cx="499418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맛집의 기준은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098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2E8510D-6251-4BA1-AB7F-2280F8FF0075}"/>
              </a:ext>
            </a:extLst>
          </p:cNvPr>
          <p:cNvSpPr txBox="1">
            <a:spLocks/>
          </p:cNvSpPr>
          <p:nvPr/>
        </p:nvSpPr>
        <p:spPr>
          <a:xfrm>
            <a:off x="1097691" y="3921212"/>
            <a:ext cx="3853250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가성비 좋음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9395178-D10B-44B9-BE82-DBE6518694B8}"/>
              </a:ext>
            </a:extLst>
          </p:cNvPr>
          <p:cNvSpPr txBox="1">
            <a:spLocks/>
          </p:cNvSpPr>
          <p:nvPr/>
        </p:nvSpPr>
        <p:spPr>
          <a:xfrm>
            <a:off x="978243" y="5020963"/>
            <a:ext cx="579737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A683A01-D989-42BF-BC53-1229EE6AAC31}"/>
              </a:ext>
            </a:extLst>
          </p:cNvPr>
          <p:cNvSpPr txBox="1">
            <a:spLocks/>
          </p:cNvSpPr>
          <p:nvPr/>
        </p:nvSpPr>
        <p:spPr>
          <a:xfrm>
            <a:off x="7455245" y="3921212"/>
            <a:ext cx="3639064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대기 줄 있음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D7FE551-FFED-4026-912C-E39DEA6364EB}"/>
              </a:ext>
            </a:extLst>
          </p:cNvPr>
          <p:cNvSpPr txBox="1">
            <a:spLocks/>
          </p:cNvSpPr>
          <p:nvPr/>
        </p:nvSpPr>
        <p:spPr>
          <a:xfrm>
            <a:off x="147765" y="1370828"/>
            <a:ext cx="11896469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내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입맞에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맞아야 됨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 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일식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양식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… 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45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F399A-1F98-4795-9F8B-B94C973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0" y="894790"/>
            <a:ext cx="9620250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7479BA-1C99-4721-89FC-D58FB92A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10" y="2507782"/>
            <a:ext cx="7210425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4CE85-052E-4E10-A1B4-56269993D737}"/>
              </a:ext>
            </a:extLst>
          </p:cNvPr>
          <p:cNvSpPr txBox="1"/>
          <p:nvPr/>
        </p:nvSpPr>
        <p:spPr>
          <a:xfrm>
            <a:off x="5856154" y="3962401"/>
            <a:ext cx="2920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792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716DE84-44A0-4041-A48D-2C9E8373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228" y="1676311"/>
            <a:ext cx="10515600" cy="23040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</p:spTree>
    <p:extLst>
      <p:ext uri="{BB962C8B-B14F-4D97-AF65-F5344CB8AC3E}">
        <p14:creationId xmlns:p14="http://schemas.microsoft.com/office/powerpoint/2010/main" val="3720710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4A41-A3A7-495E-A603-EAEFAC8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C5307-640B-4CB5-8D1A-C08EC2EC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A2796-EFF3-4B79-80E3-780CA629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03" y="1213713"/>
            <a:ext cx="4481793" cy="44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5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32375" y="788314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389698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8159544" y="509411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맛집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341630" y="2971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</a:t>
            </a:r>
            <a:r>
              <a:rPr lang="en-US" altLang="ko-KR" sz="2800" dirty="0">
                <a:latin typeface="+mj-lt"/>
                <a:ea typeface="HY강B" panose="02030600000101010101" pitchFamily="18" charset="-127"/>
              </a:rPr>
              <a:t>+ </a:t>
            </a:r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검색결과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4398434" y="88722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도움되는 글만 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8555571" y="88722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 되는 글 모음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577568" y="422238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공통적으로 추천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284065" y="367254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+mj-lt"/>
                <a:ea typeface="HY강B" panose="02030600000101010101" pitchFamily="18" charset="-127"/>
              </a:rPr>
              <a:t>노트에 작성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55D3D40-6F28-4EAC-AC5B-9DB871117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7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인물열전] 위대한 IT 재능 기부자, 리누스 토발즈">
            <a:extLst>
              <a:ext uri="{FF2B5EF4-FFF2-40B4-BE49-F238E27FC236}">
                <a16:creationId xmlns:a16="http://schemas.microsoft.com/office/drawing/2014/main" id="{B7C866C1-0853-430E-8D7C-716C5A25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1" y="403410"/>
            <a:ext cx="3808880" cy="383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C42ED-8997-466B-AC5B-1049AD06C7A8}"/>
              </a:ext>
            </a:extLst>
          </p:cNvPr>
          <p:cNvSpPr txBox="1"/>
          <p:nvPr/>
        </p:nvSpPr>
        <p:spPr>
          <a:xfrm>
            <a:off x="843600" y="4658320"/>
            <a:ext cx="10504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i="1" dirty="0">
                <a:effectLst/>
                <a:ea typeface="Noto Sans Light"/>
              </a:rPr>
              <a:t>“소프트웨어를 만드느라 애쓴 사람들에게 보상을 주지 않으면 도둑질이다.”</a:t>
            </a:r>
            <a:endParaRPr lang="en-US" altLang="ko-KR" sz="2400" i="1" dirty="0">
              <a:effectLst/>
              <a:ea typeface="Noto Sans Light"/>
            </a:endParaRPr>
          </a:p>
          <a:p>
            <a:endParaRPr lang="en-US" altLang="ko-KR" sz="2400" dirty="0">
              <a:effectLst/>
              <a:ea typeface="Noto Sans Light"/>
            </a:endParaRPr>
          </a:p>
          <a:p>
            <a:r>
              <a:rPr lang="en-US" altLang="ko-KR" sz="2400" dirty="0">
                <a:effectLst/>
                <a:ea typeface="Noto Sans Light"/>
              </a:rPr>
              <a:t>&lt;</a:t>
            </a:r>
            <a:r>
              <a:rPr lang="ko-KR" altLang="en-US" sz="2400" dirty="0">
                <a:effectLst/>
                <a:ea typeface="Noto Sans Light"/>
              </a:rPr>
              <a:t>빌 게이츠</a:t>
            </a:r>
            <a:r>
              <a:rPr lang="en-US" altLang="ko-KR" sz="2400" dirty="0">
                <a:effectLst/>
                <a:ea typeface="Noto Sans Light"/>
              </a:rPr>
              <a:t>&gt;</a:t>
            </a:r>
            <a:endParaRPr lang="ko-KR" altLang="ko-KR" sz="2400" dirty="0">
              <a:effectLst/>
              <a:ea typeface="Noto Sans Light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347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67520" y="759368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02344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7795214" y="519445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새로운 통찰력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27095" y="51928"/>
            <a:ext cx="3313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많은 </a:t>
            </a:r>
            <a:r>
              <a:rPr lang="ko-KR" altLang="en-US" sz="3200" dirty="0">
                <a:latin typeface="+mj-lt"/>
                <a:ea typeface="HY강B" panose="02030600000101010101" pitchFamily="18" charset="-127"/>
              </a:rPr>
              <a:t>데이터 </a:t>
            </a:r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수집</a:t>
            </a:r>
            <a:endParaRPr lang="ko-KR" altLang="en-US" sz="32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5141873" y="51928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정제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9695917" y="10721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적재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1481661" y="4293020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 </a:t>
            </a:r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분석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796725" y="3666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시각화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E9708F-08A6-4907-B89F-9EB191BF9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1E4B09-9AE2-4044-984B-2FB2ECF83A91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A6D8E-430C-43CF-A8F3-168D81589B69}"/>
              </a:ext>
            </a:extLst>
          </p:cNvPr>
          <p:cNvSpPr/>
          <p:nvPr/>
        </p:nvSpPr>
        <p:spPr>
          <a:xfrm>
            <a:off x="3744687" y="2583077"/>
            <a:ext cx="4852910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많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~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은 데이터</a:t>
            </a:r>
          </a:p>
        </p:txBody>
      </p:sp>
    </p:spTree>
    <p:extLst>
      <p:ext uri="{BB962C8B-B14F-4D97-AF65-F5344CB8AC3E}">
        <p14:creationId xmlns:p14="http://schemas.microsoft.com/office/powerpoint/2010/main" val="16745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  <p:bldP spid="15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1BFA0A5-83E3-4EEC-A2F4-3B514B79B5D2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빅데이터 활용 사례들</a:t>
            </a:r>
          </a:p>
        </p:txBody>
      </p:sp>
      <p:pic>
        <p:nvPicPr>
          <p:cNvPr id="4102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0E02510B-8CDD-4683-B7FE-5ACC72A7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7" y="1653681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아마존, TV광고 시장도 노린다… 구글과 경쟁 가속화 - Brand Brief - 브랜드브리프">
            <a:extLst>
              <a:ext uri="{FF2B5EF4-FFF2-40B4-BE49-F238E27FC236}">
                <a16:creationId xmlns:a16="http://schemas.microsoft.com/office/drawing/2014/main" id="{BF3953FF-83AF-4B36-A023-93A2CC4B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72" y="89039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acebook - 로그인 또는 가입">
            <a:extLst>
              <a:ext uri="{FF2B5EF4-FFF2-40B4-BE49-F238E27FC236}">
                <a16:creationId xmlns:a16="http://schemas.microsoft.com/office/drawing/2014/main" id="{442D929F-46DF-4CCC-BD09-4397CA6B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09" y="19983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your state voted in 2016, compared to 15 prior elections - Vox">
            <a:extLst>
              <a:ext uri="{FF2B5EF4-FFF2-40B4-BE49-F238E27FC236}">
                <a16:creationId xmlns:a16="http://schemas.microsoft.com/office/drawing/2014/main" id="{CEC27F53-C035-4C7A-99D6-F4295CB6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9" y="1493043"/>
            <a:ext cx="5596623" cy="48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6D9C8-E919-43AE-AED8-A73ABB627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092" y="624590"/>
            <a:ext cx="6224942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75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7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시각화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49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b="1" dirty="0"/>
              <a:t>시각화</a:t>
            </a:r>
            <a:endParaRPr lang="ko-KR" alt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30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1D5DB-AB1C-4D82-9739-DE51664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EC5F8-AC41-4D45-AAEF-2E94ADBD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D9C45-6BC7-4CC6-AFC6-630DC974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71" y="0"/>
            <a:ext cx="8478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89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9C02C-8208-4FE0-B883-C0757678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104F0-A174-4E40-BDB8-A89CFCEA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2B867-E5F3-4F8F-910B-B5D83E30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7" t="30980" r="15373" b="23006"/>
          <a:stretch/>
        </p:blipFill>
        <p:spPr>
          <a:xfrm>
            <a:off x="627529" y="970584"/>
            <a:ext cx="10811436" cy="49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66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ittledeep.com/wp-content/uploads/2019/03/youtu...">
            <a:extLst>
              <a:ext uri="{FF2B5EF4-FFF2-40B4-BE49-F238E27FC236}">
                <a16:creationId xmlns:a16="http://schemas.microsoft.com/office/drawing/2014/main" id="{366BEED3-B341-436B-B33C-6FD9E631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19" y="2237042"/>
            <a:ext cx="6195761" cy="238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3616794" y="4843531"/>
            <a:ext cx="533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985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유튜브는 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660572" y="3813719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4865295" y="3044278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광고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361741" y="3044279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영상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952822" y="304427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467656" y="3813718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6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13960" y="465716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567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PHP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로 쓰여진 소스 코드</a:t>
            </a:r>
          </a:p>
        </p:txBody>
      </p:sp>
    </p:spTree>
    <p:extLst>
      <p:ext uri="{BB962C8B-B14F-4D97-AF65-F5344CB8AC3E}">
        <p14:creationId xmlns:p14="http://schemas.microsoft.com/office/powerpoint/2010/main" val="390335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유튜브는 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>
          <a:xfrm>
            <a:off x="2324773" y="3084671"/>
            <a:ext cx="4755863" cy="1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5753189" y="243834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광고 시청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722411" y="231523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영상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899928" y="24383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279455" y="3084671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D8461AD8-DD85-4411-B96E-7D5ACE18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0" y="3429000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6DD208-7DFD-407A-B276-C1AE39E42BA7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198E2A-A913-4BD2-B3EC-D97341FF822C}"/>
              </a:ext>
            </a:extLst>
          </p:cNvPr>
          <p:cNvSpPr/>
          <p:nvPr/>
        </p:nvSpPr>
        <p:spPr>
          <a:xfrm>
            <a:off x="2557993" y="2365141"/>
            <a:ext cx="6561293" cy="23141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여러분들의 취향을 분석해 영상 추천</a:t>
            </a:r>
          </a:p>
        </p:txBody>
      </p:sp>
    </p:spTree>
    <p:extLst>
      <p:ext uri="{BB962C8B-B14F-4D97-AF65-F5344CB8AC3E}">
        <p14:creationId xmlns:p14="http://schemas.microsoft.com/office/powerpoint/2010/main" val="37321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유튜브는 왜 빅데이터가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>
          <a:xfrm>
            <a:off x="2324773" y="3084671"/>
            <a:ext cx="4755863" cy="1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5753189" y="243834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광고 시청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722411" y="231523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영상 시청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899928" y="24383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36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36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279455" y="3084671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D8461AD8-DD85-4411-B96E-7D5ACE18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0" y="3429000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6DD208-7DFD-407A-B276-C1AE39E42BA7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198E2A-A913-4BD2-B3EC-D97341FF822C}"/>
              </a:ext>
            </a:extLst>
          </p:cNvPr>
          <p:cNvSpPr/>
          <p:nvPr/>
        </p:nvSpPr>
        <p:spPr>
          <a:xfrm>
            <a:off x="2557993" y="2365141"/>
            <a:ext cx="6561293" cy="23141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취향 분석 어떻게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408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198E2A-A913-4BD2-B3EC-D97341FF822C}"/>
              </a:ext>
            </a:extLst>
          </p:cNvPr>
          <p:cNvSpPr/>
          <p:nvPr/>
        </p:nvSpPr>
        <p:spPr>
          <a:xfrm>
            <a:off x="2684541" y="1895905"/>
            <a:ext cx="6822917" cy="306618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시간안에 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언어로 취향 분석하는 코드 만드세요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B5E9E-51F6-4155-8F89-BFD331223286}"/>
              </a:ext>
            </a:extLst>
          </p:cNvPr>
          <p:cNvSpPr txBox="1"/>
          <p:nvPr/>
        </p:nvSpPr>
        <p:spPr>
          <a:xfrm>
            <a:off x="183312" y="11913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만약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38BD12-5F18-4355-BAEF-081E1B91868A}"/>
              </a:ext>
            </a:extLst>
          </p:cNvPr>
          <p:cNvSpPr/>
          <p:nvPr/>
        </p:nvSpPr>
        <p:spPr>
          <a:xfrm>
            <a:off x="2684541" y="1895904"/>
            <a:ext cx="6822917" cy="306618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강B" panose="02030600000101010101" pitchFamily="18" charset="-127"/>
                <a:ea typeface="HY강B" panose="02030600000101010101" pitchFamily="18" charset="-127"/>
              </a:rPr>
              <a:t>????</a:t>
            </a:r>
            <a:endParaRPr lang="ko-KR" altLang="en-US" sz="9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6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9340" y="2189897"/>
            <a:ext cx="10655252" cy="24782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코더가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아닌 프로그래머가 되자</a:t>
            </a:r>
          </a:p>
        </p:txBody>
      </p:sp>
    </p:spTree>
    <p:extLst>
      <p:ext uri="{BB962C8B-B14F-4D97-AF65-F5344CB8AC3E}">
        <p14:creationId xmlns:p14="http://schemas.microsoft.com/office/powerpoint/2010/main" val="498371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D63175-91CA-431E-8494-D93931C78EE9}"/>
              </a:ext>
            </a:extLst>
          </p:cNvPr>
          <p:cNvSpPr txBox="1"/>
          <p:nvPr/>
        </p:nvSpPr>
        <p:spPr>
          <a:xfrm>
            <a:off x="898953" y="1013254"/>
            <a:ext cx="98637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getwd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#install.packages("wordcloud2") </a:t>
            </a:r>
            <a:endParaRPr lang="en-US" altLang="ko-KR" sz="1800" dirty="0"/>
          </a:p>
          <a:p>
            <a:r>
              <a:rPr lang="ko-KR" altLang="en-US" sz="1800" dirty="0" err="1"/>
              <a:t>Sys.setenv</a:t>
            </a:r>
            <a:r>
              <a:rPr lang="ko-KR" altLang="en-US" sz="1800" dirty="0"/>
              <a:t>(JAVA_HOME='C:\\</a:t>
            </a:r>
            <a:r>
              <a:rPr lang="ko-KR" altLang="en-US" sz="1800" dirty="0" err="1"/>
              <a:t>Program</a:t>
            </a:r>
            <a:r>
              <a:rPr lang="ko-KR" altLang="en-US" sz="1800" dirty="0"/>
              <a:t> </a:t>
            </a:r>
            <a:r>
              <a:rPr lang="ko-KR" altLang="en-US" sz="1800" dirty="0" err="1"/>
              <a:t>Files</a:t>
            </a:r>
            <a:r>
              <a:rPr lang="ko-KR" altLang="en-US" sz="1800" dirty="0"/>
              <a:t>\\</a:t>
            </a:r>
            <a:r>
              <a:rPr lang="ko-KR" altLang="en-US" sz="1800" dirty="0" err="1"/>
              <a:t>Java</a:t>
            </a:r>
            <a:r>
              <a:rPr lang="ko-KR" altLang="en-US" sz="1800" dirty="0"/>
              <a:t>\\jdk1.8.0_191')</a:t>
            </a:r>
          </a:p>
          <a:p>
            <a:r>
              <a:rPr lang="ko-KR" altLang="en-US" sz="1800" dirty="0" err="1"/>
              <a:t>library</a:t>
            </a:r>
            <a:r>
              <a:rPr lang="ko-KR" altLang="en-US" sz="1800" dirty="0"/>
              <a:t>(</a:t>
            </a:r>
            <a:r>
              <a:rPr lang="ko-KR" altLang="en-US" sz="1800" dirty="0" err="1"/>
              <a:t>KoNLP</a:t>
            </a:r>
            <a:r>
              <a:rPr lang="ko-KR" altLang="en-US" sz="1800" dirty="0"/>
              <a:t>) </a:t>
            </a:r>
            <a:endParaRPr lang="en-US" altLang="ko-KR" sz="1800" dirty="0"/>
          </a:p>
          <a:p>
            <a:r>
              <a:rPr lang="ko-KR" altLang="en-US" sz="1800" dirty="0" err="1"/>
              <a:t>library</a:t>
            </a:r>
            <a:r>
              <a:rPr lang="ko-KR" altLang="en-US" sz="1800" dirty="0"/>
              <a:t>(wordcloud2)</a:t>
            </a:r>
          </a:p>
          <a:p>
            <a:r>
              <a:rPr lang="ko-KR" altLang="en-US" sz="1800" dirty="0" err="1"/>
              <a:t>useSejongDic</a:t>
            </a:r>
            <a:r>
              <a:rPr lang="ko-KR" altLang="en-US" sz="1800" dirty="0"/>
              <a:t>() </a:t>
            </a:r>
          </a:p>
          <a:p>
            <a:r>
              <a:rPr lang="ko-KR" altLang="en-US" sz="1800" dirty="0"/>
              <a:t>텍스트파일자체&lt;-</a:t>
            </a:r>
            <a:r>
              <a:rPr lang="ko-KR" altLang="en-US" sz="1800" dirty="0" err="1"/>
              <a:t>file</a:t>
            </a:r>
            <a:r>
              <a:rPr lang="ko-KR" altLang="en-US" sz="1800" dirty="0"/>
              <a:t>("잠이 오질 </a:t>
            </a:r>
            <a:r>
              <a:rPr lang="ko-KR" altLang="en-US" sz="1800" dirty="0" err="1"/>
              <a:t>않네요.txt</a:t>
            </a:r>
            <a:r>
              <a:rPr lang="ko-KR" altLang="en-US" sz="1800" dirty="0"/>
              <a:t>", </a:t>
            </a:r>
            <a:r>
              <a:rPr lang="ko-KR" altLang="en-US" sz="1800" dirty="0" err="1"/>
              <a:t>encoding</a:t>
            </a:r>
            <a:r>
              <a:rPr lang="ko-KR" altLang="en-US" sz="1800" dirty="0"/>
              <a:t> = "UTF-8")</a:t>
            </a:r>
          </a:p>
          <a:p>
            <a:r>
              <a:rPr lang="ko-KR" altLang="en-US" sz="1800" dirty="0"/>
              <a:t>텍스트파일내용 &lt;- </a:t>
            </a:r>
            <a:r>
              <a:rPr lang="ko-KR" altLang="en-US" sz="1800" dirty="0" err="1"/>
              <a:t>readLines</a:t>
            </a:r>
            <a:r>
              <a:rPr lang="ko-KR" altLang="en-US" sz="1800" dirty="0"/>
              <a:t>(텍스트파일자체)</a:t>
            </a:r>
          </a:p>
          <a:p>
            <a:r>
              <a:rPr lang="ko-KR" altLang="en-US" sz="1800" dirty="0" err="1"/>
              <a:t>close</a:t>
            </a:r>
            <a:r>
              <a:rPr lang="ko-KR" altLang="en-US" sz="1800" dirty="0"/>
              <a:t>(텍스트파일자체)</a:t>
            </a:r>
          </a:p>
          <a:p>
            <a:endParaRPr lang="ko-KR" altLang="en-US" sz="1800" dirty="0"/>
          </a:p>
          <a:p>
            <a:r>
              <a:rPr lang="ko-KR" altLang="en-US" sz="1800" dirty="0"/>
              <a:t>명사만&lt;-</a:t>
            </a:r>
            <a:r>
              <a:rPr lang="ko-KR" altLang="en-US" sz="1800" dirty="0" err="1"/>
              <a:t>sapply</a:t>
            </a:r>
            <a:r>
              <a:rPr lang="ko-KR" altLang="en-US" sz="1800" dirty="0"/>
              <a:t>(텍스트파일내용, </a:t>
            </a:r>
            <a:r>
              <a:rPr lang="ko-KR" altLang="en-US" sz="1800" dirty="0" err="1"/>
              <a:t>extractNoun</a:t>
            </a:r>
            <a:r>
              <a:rPr lang="ko-KR" altLang="en-US" sz="1800" dirty="0"/>
              <a:t>, USE.NAMES = </a:t>
            </a:r>
            <a:r>
              <a:rPr lang="ko-KR" altLang="en-US" sz="1800" dirty="0" err="1"/>
              <a:t>F</a:t>
            </a:r>
            <a:r>
              <a:rPr lang="ko-KR" altLang="en-US" sz="1800" dirty="0"/>
              <a:t>)</a:t>
            </a:r>
          </a:p>
          <a:p>
            <a:r>
              <a:rPr lang="ko-KR" altLang="en-US" sz="1800" dirty="0"/>
              <a:t>명사만 &lt;- </a:t>
            </a:r>
            <a:r>
              <a:rPr lang="ko-KR" altLang="en-US" sz="1800" dirty="0" err="1"/>
              <a:t>unlist</a:t>
            </a:r>
            <a:r>
              <a:rPr lang="ko-KR" altLang="en-US" sz="1800" dirty="0"/>
              <a:t>(명사만)</a:t>
            </a:r>
          </a:p>
          <a:p>
            <a:endParaRPr lang="ko-KR" altLang="en-US" sz="1800" dirty="0"/>
          </a:p>
          <a:p>
            <a:r>
              <a:rPr lang="ko-KR" altLang="en-US" sz="1800" dirty="0" err="1"/>
              <a:t>head</a:t>
            </a:r>
            <a:r>
              <a:rPr lang="ko-KR" altLang="en-US" sz="1800" dirty="0"/>
              <a:t>(명사만, 30)</a:t>
            </a:r>
          </a:p>
          <a:p>
            <a:endParaRPr lang="ko-KR" altLang="en-US" sz="1800" dirty="0"/>
          </a:p>
          <a:p>
            <a:r>
              <a:rPr lang="ko-KR" altLang="en-US" sz="1800" dirty="0"/>
              <a:t>중복횟수 &lt;- </a:t>
            </a:r>
            <a:r>
              <a:rPr lang="ko-KR" altLang="en-US" sz="1800" dirty="0" err="1"/>
              <a:t>table</a:t>
            </a:r>
            <a:r>
              <a:rPr lang="ko-KR" altLang="en-US" sz="1800" dirty="0"/>
              <a:t>(명사만) </a:t>
            </a:r>
          </a:p>
          <a:p>
            <a:endParaRPr lang="ko-KR" altLang="en-US" sz="1800" dirty="0"/>
          </a:p>
          <a:p>
            <a:r>
              <a:rPr lang="ko-KR" altLang="en-US" sz="1800" dirty="0" err="1"/>
              <a:t>head</a:t>
            </a:r>
            <a:r>
              <a:rPr lang="ko-KR" altLang="en-US" sz="1800" dirty="0"/>
              <a:t>(</a:t>
            </a:r>
            <a:r>
              <a:rPr lang="ko-KR" altLang="en-US" sz="1800" dirty="0" err="1"/>
              <a:t>sort</a:t>
            </a:r>
            <a:r>
              <a:rPr lang="ko-KR" altLang="en-US" sz="1800" dirty="0"/>
              <a:t>(중복횟수, </a:t>
            </a:r>
            <a:r>
              <a:rPr lang="ko-KR" altLang="en-US" sz="1800" dirty="0" err="1"/>
              <a:t>decreasing</a:t>
            </a:r>
            <a:r>
              <a:rPr lang="ko-KR" altLang="en-US" sz="1800" dirty="0"/>
              <a:t> = </a:t>
            </a:r>
            <a:r>
              <a:rPr lang="ko-KR" altLang="en-US" sz="1800" dirty="0" err="1"/>
              <a:t>T</a:t>
            </a:r>
            <a:r>
              <a:rPr lang="ko-KR" altLang="en-US" sz="1800" dirty="0"/>
              <a:t>), 30)</a:t>
            </a:r>
          </a:p>
          <a:p>
            <a:endParaRPr lang="ko-KR" altLang="en-US" sz="1800" dirty="0"/>
          </a:p>
          <a:p>
            <a:r>
              <a:rPr lang="ko-KR" altLang="en-US" sz="1800" dirty="0"/>
              <a:t>wordcount2 &lt;- </a:t>
            </a:r>
            <a:r>
              <a:rPr lang="ko-KR" altLang="en-US" sz="1800" dirty="0" err="1"/>
              <a:t>head</a:t>
            </a:r>
            <a:r>
              <a:rPr lang="ko-KR" altLang="en-US" sz="1800" dirty="0"/>
              <a:t>(</a:t>
            </a:r>
            <a:r>
              <a:rPr lang="ko-KR" altLang="en-US" sz="1800" dirty="0" err="1"/>
              <a:t>sort</a:t>
            </a:r>
            <a:r>
              <a:rPr lang="ko-KR" altLang="en-US" sz="1800" dirty="0"/>
              <a:t>(중복횟수, </a:t>
            </a:r>
            <a:r>
              <a:rPr lang="ko-KR" altLang="en-US" sz="1800" dirty="0" err="1"/>
              <a:t>decreasing</a:t>
            </a:r>
            <a:r>
              <a:rPr lang="ko-KR" altLang="en-US" sz="1800" dirty="0"/>
              <a:t>=</a:t>
            </a:r>
            <a:r>
              <a:rPr lang="ko-KR" altLang="en-US" sz="1800" dirty="0" err="1"/>
              <a:t>T</a:t>
            </a:r>
            <a:r>
              <a:rPr lang="ko-KR" altLang="en-US" sz="1800" dirty="0"/>
              <a:t>),30)</a:t>
            </a:r>
          </a:p>
          <a:p>
            <a:r>
              <a:rPr lang="ko-KR" altLang="en-US" sz="1800" dirty="0"/>
              <a:t>wordcloud2(wordcount2,gridSize=10,size=1,shape="</a:t>
            </a:r>
            <a:r>
              <a:rPr lang="ko-KR" altLang="en-US" sz="1800" dirty="0" err="1"/>
              <a:t>circle</a:t>
            </a:r>
            <a:r>
              <a:rPr lang="ko-KR" altLang="en-US" sz="1800" dirty="0"/>
              <a:t>")</a:t>
            </a:r>
          </a:p>
          <a:p>
            <a:endParaRPr lang="ko-KR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73960-B74D-4D07-9135-6C4E37CD75EA}"/>
              </a:ext>
            </a:extLst>
          </p:cNvPr>
          <p:cNvSpPr txBox="1"/>
          <p:nvPr/>
        </p:nvSpPr>
        <p:spPr>
          <a:xfrm>
            <a:off x="395378" y="158496"/>
            <a:ext cx="10844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처음에 고생 했던 것 기억 나죠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 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워드클라우드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989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F39F34-1090-4841-94DC-6C3108FDF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97"/>
          <a:stretch/>
        </p:blipFill>
        <p:spPr>
          <a:xfrm>
            <a:off x="0" y="573519"/>
            <a:ext cx="12316403" cy="57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1C9A6C-BF6A-4126-9BE5-E03190F144D1}"/>
              </a:ext>
            </a:extLst>
          </p:cNvPr>
          <p:cNvSpPr txBox="1"/>
          <p:nvPr/>
        </p:nvSpPr>
        <p:spPr>
          <a:xfrm>
            <a:off x="395378" y="158496"/>
            <a:ext cx="793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어느 것이 더 이해가 잘 되었나요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942020-05A6-47F9-99A7-B7601FFCA18A}"/>
              </a:ext>
            </a:extLst>
          </p:cNvPr>
          <p:cNvSpPr/>
          <p:nvPr/>
        </p:nvSpPr>
        <p:spPr>
          <a:xfrm>
            <a:off x="1057327" y="2390352"/>
            <a:ext cx="3835039" cy="207729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코드 받아쓰기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52D16-4697-413A-8E52-A3E14D652BD9}"/>
              </a:ext>
            </a:extLst>
          </p:cNvPr>
          <p:cNvSpPr/>
          <p:nvPr/>
        </p:nvSpPr>
        <p:spPr>
          <a:xfrm>
            <a:off x="6590688" y="2390352"/>
            <a:ext cx="4543985" cy="207729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아니면 설명 적는</a:t>
            </a:r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DFBFD4-BBF5-46CE-9F4A-6D06A4D5DD2B}"/>
              </a:ext>
            </a:extLst>
          </p:cNvPr>
          <p:cNvCxnSpPr>
            <a:cxnSpLocks/>
          </p:cNvCxnSpPr>
          <p:nvPr/>
        </p:nvCxnSpPr>
        <p:spPr>
          <a:xfrm>
            <a:off x="3270678" y="2108489"/>
            <a:ext cx="590487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8F4C82-0657-475A-8EFB-D45BE13018CF}"/>
              </a:ext>
            </a:extLst>
          </p:cNvPr>
          <p:cNvSpPr txBox="1"/>
          <p:nvPr/>
        </p:nvSpPr>
        <p:spPr>
          <a:xfrm>
            <a:off x="6313988" y="1035104"/>
            <a:ext cx="5541902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lt"/>
                <a:ea typeface="HY강B" panose="02030600000101010101" pitchFamily="18" charset="-127"/>
              </a:rPr>
              <a:t>워드 클라우드 생성</a:t>
            </a:r>
            <a:endParaRPr lang="ko-KR" altLang="en-US" sz="4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9EBCF-F9FA-4A1D-AA48-376979D56BD3}"/>
              </a:ext>
            </a:extLst>
          </p:cNvPr>
          <p:cNvSpPr txBox="1"/>
          <p:nvPr/>
        </p:nvSpPr>
        <p:spPr>
          <a:xfrm>
            <a:off x="716887" y="1079784"/>
            <a:ext cx="4926349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+mj-lt"/>
                <a:ea typeface="HY강B" panose="02030600000101010101" pitchFamily="18" charset="-127"/>
              </a:rPr>
              <a:t>텍스트 보기 쉽게</a:t>
            </a:r>
            <a:endParaRPr lang="ko-KR" altLang="en-US" sz="4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289B615-E76A-46FF-8261-55E1E484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0" y="2998369"/>
            <a:ext cx="4926350" cy="34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BB0D32E-D8A8-459A-AC45-58922B44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27" y="3022530"/>
            <a:ext cx="3990875" cy="345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3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B4416C-53D4-45C3-A072-3CB812C11795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>
            <a:off x="3107842" y="3021350"/>
            <a:ext cx="5793887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B94B0B-9D47-4AD8-A3D6-5CD911D3088C}"/>
              </a:ext>
            </a:extLst>
          </p:cNvPr>
          <p:cNvSpPr txBox="1"/>
          <p:nvPr/>
        </p:nvSpPr>
        <p:spPr>
          <a:xfrm>
            <a:off x="7017239" y="225190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단어 중복횟수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B514E-A3E7-4E6E-80F1-8BB5DCE397DB}"/>
              </a:ext>
            </a:extLst>
          </p:cNvPr>
          <p:cNvSpPr txBox="1"/>
          <p:nvPr/>
        </p:nvSpPr>
        <p:spPr>
          <a:xfrm>
            <a:off x="1223352" y="225190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문장을 단어로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A29C36-41C2-46B1-9C16-3CF868D2B2D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901729" y="3021350"/>
            <a:ext cx="3665093" cy="24133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A7290C-C849-4E51-AF85-AD3A8ECB9121}"/>
              </a:ext>
            </a:extLst>
          </p:cNvPr>
          <p:cNvSpPr txBox="1"/>
          <p:nvPr/>
        </p:nvSpPr>
        <p:spPr>
          <a:xfrm>
            <a:off x="0" y="90743"/>
            <a:ext cx="760496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lt"/>
                <a:ea typeface="HY강B" panose="02030600000101010101" pitchFamily="18" charset="-127"/>
              </a:rPr>
              <a:t>워드 클라우드 만드는 과정</a:t>
            </a:r>
            <a:endParaRPr lang="ko-KR" altLang="en-US" sz="4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DFD212-D0F2-4FD3-9436-B5872B4262F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0" y="3021350"/>
            <a:ext cx="3107842" cy="24134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1A7623-3C32-4F51-ADC5-2DB4410C3BEE}"/>
              </a:ext>
            </a:extLst>
          </p:cNvPr>
          <p:cNvCxnSpPr>
            <a:cxnSpLocks/>
          </p:cNvCxnSpPr>
          <p:nvPr/>
        </p:nvCxnSpPr>
        <p:spPr>
          <a:xfrm>
            <a:off x="0" y="5862245"/>
            <a:ext cx="2894876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75AC666-CC64-44B0-8F4A-62FFC6FF37E2}"/>
              </a:ext>
            </a:extLst>
          </p:cNvPr>
          <p:cNvSpPr txBox="1"/>
          <p:nvPr/>
        </p:nvSpPr>
        <p:spPr>
          <a:xfrm>
            <a:off x="2894876" y="5477524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워드 클라우드 생성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70B0AA-9DA4-458D-A32D-872AD83580A1}"/>
              </a:ext>
            </a:extLst>
          </p:cNvPr>
          <p:cNvSpPr txBox="1"/>
          <p:nvPr/>
        </p:nvSpPr>
        <p:spPr>
          <a:xfrm>
            <a:off x="234470" y="3328463"/>
            <a:ext cx="55745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[1] "당신" "날"   "어"   "조용" "한"   "내"   "마음" "날"   "지"   "당신" "밤"   "잠"   "밤" 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C326CB-C4D8-4CEA-AC40-31A6BF713210}"/>
              </a:ext>
            </a:extLst>
          </p:cNvPr>
          <p:cNvSpPr txBox="1"/>
          <p:nvPr/>
        </p:nvSpPr>
        <p:spPr>
          <a:xfrm>
            <a:off x="6498255" y="3328463"/>
            <a:ext cx="55745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밤     나     잠     한   그대     너   </a:t>
            </a:r>
            <a:r>
              <a:rPr lang="ko-KR" altLang="en-US" dirty="0" err="1"/>
              <a:t>노랠</a:t>
            </a:r>
            <a:r>
              <a:rPr lang="ko-KR" altLang="en-US" dirty="0"/>
              <a:t>   심장 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10      9      8      8      7      6      6       6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36F2462-F82A-452A-BDC8-D6690287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143" y="4511672"/>
            <a:ext cx="3051345" cy="23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8" grpId="0"/>
      <p:bldP spid="50" grpId="0" animBg="1"/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967A6-D786-45D2-AD60-CBD79555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CC38C8-67A3-4325-8D2D-D2E24FF10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20" y="708822"/>
            <a:ext cx="6571759" cy="5440356"/>
          </a:xfrm>
        </p:spPr>
      </p:pic>
    </p:spTree>
    <p:extLst>
      <p:ext uri="{BB962C8B-B14F-4D97-AF65-F5344CB8AC3E}">
        <p14:creationId xmlns:p14="http://schemas.microsoft.com/office/powerpoint/2010/main" val="379733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36254" y="463429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652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5B463-90FF-4F07-9214-328106B5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8BA020-F80E-45E2-AF70-CA7B3E08F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66" y="576653"/>
            <a:ext cx="7143268" cy="5704694"/>
          </a:xfrm>
        </p:spPr>
      </p:pic>
    </p:spTree>
    <p:extLst>
      <p:ext uri="{BB962C8B-B14F-4D97-AF65-F5344CB8AC3E}">
        <p14:creationId xmlns:p14="http://schemas.microsoft.com/office/powerpoint/2010/main" val="1212391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DE1E6B-4568-4C1A-87BA-6A58E8EB9724}"/>
              </a:ext>
            </a:extLst>
          </p:cNvPr>
          <p:cNvSpPr txBox="1"/>
          <p:nvPr/>
        </p:nvSpPr>
        <p:spPr>
          <a:xfrm>
            <a:off x="183312" y="119131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구글은 왜 위치기록 필요할까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E1AC2A-7FC4-408D-8D54-5A37B9DEB88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660572" y="3813719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1C535F-6580-48F1-A002-2ECDD907344C}"/>
              </a:ext>
            </a:extLst>
          </p:cNvPr>
          <p:cNvSpPr txBox="1"/>
          <p:nvPr/>
        </p:nvSpPr>
        <p:spPr>
          <a:xfrm>
            <a:off x="4865295" y="3044278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광고 효과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6F588-CBB4-43DB-8F13-C6F192FAF60C}"/>
              </a:ext>
            </a:extLst>
          </p:cNvPr>
          <p:cNvSpPr txBox="1"/>
          <p:nvPr/>
        </p:nvSpPr>
        <p:spPr>
          <a:xfrm>
            <a:off x="361741" y="3044279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적합한 광고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EA4B0-B137-4723-BE15-0C7F2A4C8351}"/>
              </a:ext>
            </a:extLst>
          </p:cNvPr>
          <p:cNvSpPr txBox="1"/>
          <p:nvPr/>
        </p:nvSpPr>
        <p:spPr>
          <a:xfrm>
            <a:off x="9952822" y="304427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수익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DEF947-F7DD-4432-AE03-D81D8CF789D8}"/>
              </a:ext>
            </a:extLst>
          </p:cNvPr>
          <p:cNvCxnSpPr>
            <a:cxnSpLocks/>
          </p:cNvCxnSpPr>
          <p:nvPr/>
        </p:nvCxnSpPr>
        <p:spPr>
          <a:xfrm flipV="1">
            <a:off x="6467656" y="3813718"/>
            <a:ext cx="4807085" cy="2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0FBF8C-BBA7-4844-A534-0688CADA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48" y="-65819"/>
            <a:ext cx="4600504" cy="69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1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22E078-1544-46C0-8380-C02CD2FD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46" y="0"/>
            <a:ext cx="74081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67B76-7488-4C82-B3F0-C0DE2743AC41}"/>
              </a:ext>
            </a:extLst>
          </p:cNvPr>
          <p:cNvSpPr txBox="1"/>
          <p:nvPr/>
        </p:nvSpPr>
        <p:spPr>
          <a:xfrm>
            <a:off x="6621434" y="254197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월봉고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E1B0A-D87C-43BD-8BEA-204A971B58B2}"/>
              </a:ext>
            </a:extLst>
          </p:cNvPr>
          <p:cNvSpPr txBox="1"/>
          <p:nvPr/>
        </p:nvSpPr>
        <p:spPr>
          <a:xfrm>
            <a:off x="2161402" y="538470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설화고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E6BE2-C0EE-423D-AEC7-908024DBE537}"/>
              </a:ext>
            </a:extLst>
          </p:cNvPr>
          <p:cNvSpPr txBox="1"/>
          <p:nvPr/>
        </p:nvSpPr>
        <p:spPr>
          <a:xfrm>
            <a:off x="3803590" y="174887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신불당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6303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D324AA-C577-4847-A48A-CF14064E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525"/>
            <a:ext cx="113061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8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D377-197D-4A04-AB3B-5837A13A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ACBCF-0CCC-4CEB-84D2-94919F655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2E078-1544-46C0-8380-C02CD2FD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46" y="0"/>
            <a:ext cx="740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984A8-8117-40D4-B749-4C8CFE07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09260-5183-4B67-8C64-FCF40DEF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A474B-CE2E-4E95-BB45-169519D5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2" y="0"/>
            <a:ext cx="111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5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7060D-2A95-42CB-951C-C8319B15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9FE42-4AE7-48D8-936F-06617F21B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C1CC5-410E-42AB-85EF-D2F93163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2" y="0"/>
            <a:ext cx="11323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3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D324AA-C577-4847-A48A-CF14064E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9525"/>
            <a:ext cx="113061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44738-5F04-4C64-BFA5-2F11639A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DB1AB-42FC-4867-B388-98D66797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D1226-5FCF-4F7F-8D1D-11EAD9EE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" y="0"/>
            <a:ext cx="1127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9E0D0-F8B8-45C7-9C3F-2340C37F2327}"/>
              </a:ext>
            </a:extLst>
          </p:cNvPr>
          <p:cNvGrpSpPr/>
          <p:nvPr/>
        </p:nvGrpSpPr>
        <p:grpSpPr>
          <a:xfrm>
            <a:off x="1676400" y="2442568"/>
            <a:ext cx="2164080" cy="2286000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700692D5-7454-4E2B-B5ED-8EC1BD9FC19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ADA1634-3195-4FB2-8E01-0D145A19B8D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AEE833-AA8E-43FE-80CD-8E486783876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D6F876A-4EB5-4DB4-9F37-337F2364C44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7AF2823-FCC7-4BF3-9567-669590A5FA1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E02D35-15AC-4452-AB30-8D01D6E7F1B9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516C49-184D-4570-A753-930B14588CCA}"/>
              </a:ext>
            </a:extLst>
          </p:cNvPr>
          <p:cNvSpPr txBox="1"/>
          <p:nvPr/>
        </p:nvSpPr>
        <p:spPr>
          <a:xfrm>
            <a:off x="1698694" y="474097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7512B1-AB8F-4753-8D16-8A7243050281}"/>
              </a:ext>
            </a:extLst>
          </p:cNvPr>
          <p:cNvGrpSpPr/>
          <p:nvPr/>
        </p:nvGrpSpPr>
        <p:grpSpPr>
          <a:xfrm>
            <a:off x="4892040" y="2454979"/>
            <a:ext cx="2164080" cy="2286000"/>
            <a:chOff x="7482840" y="2560320"/>
            <a:chExt cx="2164080" cy="2286000"/>
          </a:xfrm>
        </p:grpSpPr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B02834D-191C-42A8-9A8F-88C82FD425E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425CEE-0CE8-4007-9A00-2838E23F3F1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77EA7B-CF8E-4D86-8E67-F41C30FA29D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111CE3-D0F2-4502-BEE8-7062D7BF3EF8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74A59B-A66A-497E-986F-89C13C4916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14FBC4A-2378-4162-BF47-D4685896035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CBCC89-E7A8-4C89-9C64-E517819AD92F}"/>
              </a:ext>
            </a:extLst>
          </p:cNvPr>
          <p:cNvSpPr txBox="1"/>
          <p:nvPr/>
        </p:nvSpPr>
        <p:spPr>
          <a:xfrm>
            <a:off x="4914334" y="4753390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index2.php</a:t>
            </a:r>
            <a:endParaRPr lang="ko-KR" altLang="en-US" sz="32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589C2D-F98C-4ADF-8022-556474CEF4F7}"/>
              </a:ext>
            </a:extLst>
          </p:cNvPr>
          <p:cNvGrpSpPr/>
          <p:nvPr/>
        </p:nvGrpSpPr>
        <p:grpSpPr>
          <a:xfrm>
            <a:off x="8275320" y="2442568"/>
            <a:ext cx="2164080" cy="2286000"/>
            <a:chOff x="7482840" y="2560320"/>
            <a:chExt cx="2164080" cy="2286000"/>
          </a:xfrm>
        </p:grpSpPr>
        <p:sp>
          <p:nvSpPr>
            <p:cNvPr id="21" name="사각형: 둥근 대각선 방향 모서리 20">
              <a:extLst>
                <a:ext uri="{FF2B5EF4-FFF2-40B4-BE49-F238E27FC236}">
                  <a16:creationId xmlns:a16="http://schemas.microsoft.com/office/drawing/2014/main" id="{8961A7AC-25CB-4588-AEBB-6E67C885745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6DFC95B-7A5C-4077-8F86-F5C8058B292C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09D6C4C-080B-4A71-9870-009280102AE3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8BFA2D-81A8-4BDE-B76E-1C74EB4D26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EE86926-3247-4941-BF94-D4A6A5C4B94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FE832B-3B52-4412-A145-06909E4C35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1A4A496-F856-4E5F-B33E-83D8AAE4BBC9}"/>
              </a:ext>
            </a:extLst>
          </p:cNvPr>
          <p:cNvSpPr txBox="1"/>
          <p:nvPr/>
        </p:nvSpPr>
        <p:spPr>
          <a:xfrm>
            <a:off x="8297614" y="4740979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index3.php</a:t>
            </a:r>
            <a:endParaRPr lang="ko-KR" altLang="en-US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A1940-5C8F-4929-832F-ECE6A15BF20A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06490-62FE-4976-9A71-4E780E73C486}"/>
              </a:ext>
            </a:extLst>
          </p:cNvPr>
          <p:cNvSpPr txBox="1"/>
          <p:nvPr/>
        </p:nvSpPr>
        <p:spPr>
          <a:xfrm>
            <a:off x="831655" y="1147646"/>
            <a:ext cx="647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코드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변경할때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 마다 이름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바꿔주기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87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1386840" y="3241486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1325880" y="48169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시간이 지나면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3276600" y="3223153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3215640" y="479858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5166360" y="3204820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5105400" y="47802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7376160" y="3149821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995160" y="4743582"/>
            <a:ext cx="227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9737229" y="3119819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9356229" y="4695247"/>
            <a:ext cx="259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 err="1"/>
              <a:t>최최종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074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517298" y="1189352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456338" y="276478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다른 파일도 생기면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2407058" y="1171019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2346098" y="274644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4296818" y="1152686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4235858" y="27281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6186578" y="1116020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125618" y="26914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index3.php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8076338" y="1067685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8015378" y="2643113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index4.php</a:t>
            </a:r>
            <a:endParaRPr lang="ko-KR" altLang="en-US" sz="24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250CBD-E7F5-49BF-ADAC-FD16F68C9850}"/>
              </a:ext>
            </a:extLst>
          </p:cNvPr>
          <p:cNvGrpSpPr/>
          <p:nvPr/>
        </p:nvGrpSpPr>
        <p:grpSpPr>
          <a:xfrm>
            <a:off x="563018" y="3476654"/>
            <a:ext cx="1508760" cy="1593761"/>
            <a:chOff x="7482840" y="2560320"/>
            <a:chExt cx="2164080" cy="2286000"/>
          </a:xfrm>
        </p:grpSpPr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1FC127D0-4608-4DCC-8F92-A8FFED676FE6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95709EB-BF9B-48E0-A2E4-8DDA5F1FBFB7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017FD2F-58B3-4BCA-9B80-DF52D736973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446841B-8FEE-4DD5-BF69-EC528DD2A2B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1AFFAB-4DEF-4737-8A68-123C86ED39B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D228D1B-2D86-4462-85C4-64FA9F5703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95FE184-3905-4FDA-9DBF-E370E401D58D}"/>
              </a:ext>
            </a:extLst>
          </p:cNvPr>
          <p:cNvSpPr txBox="1"/>
          <p:nvPr/>
        </p:nvSpPr>
        <p:spPr>
          <a:xfrm>
            <a:off x="502058" y="505208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C7653F0-038F-45BF-AFAF-B568C532F298}"/>
              </a:ext>
            </a:extLst>
          </p:cNvPr>
          <p:cNvGrpSpPr/>
          <p:nvPr/>
        </p:nvGrpSpPr>
        <p:grpSpPr>
          <a:xfrm>
            <a:off x="2452778" y="3458321"/>
            <a:ext cx="1508760" cy="1593761"/>
            <a:chOff x="7482840" y="2560320"/>
            <a:chExt cx="2164080" cy="2286000"/>
          </a:xfrm>
        </p:grpSpPr>
        <p:sp>
          <p:nvSpPr>
            <p:cNvPr id="52" name="사각형: 둥근 대각선 방향 모서리 51">
              <a:extLst>
                <a:ext uri="{FF2B5EF4-FFF2-40B4-BE49-F238E27FC236}">
                  <a16:creationId xmlns:a16="http://schemas.microsoft.com/office/drawing/2014/main" id="{8EC9F7D9-F1F5-4486-9111-2772AF386A9A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5049463-8BF7-435D-82D4-87371FECD98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671E567-FF1F-4AF2-989D-D08C36D7C92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6032C1-4EE1-4CC6-BE2D-8911002FC1E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17E13BF-B13B-40BE-BF75-CC3B2C7AC6D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C8A79A-B0CA-4631-B472-B18E592ACC78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29DE71D-FB1D-4A6F-AA87-91BA4AB87BC2}"/>
              </a:ext>
            </a:extLst>
          </p:cNvPr>
          <p:cNvSpPr txBox="1"/>
          <p:nvPr/>
        </p:nvSpPr>
        <p:spPr>
          <a:xfrm>
            <a:off x="2391818" y="5033749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E1B4BC1-276D-470F-886B-8999459F7CB3}"/>
              </a:ext>
            </a:extLst>
          </p:cNvPr>
          <p:cNvGrpSpPr/>
          <p:nvPr/>
        </p:nvGrpSpPr>
        <p:grpSpPr>
          <a:xfrm>
            <a:off x="4342538" y="3439988"/>
            <a:ext cx="1508760" cy="1593761"/>
            <a:chOff x="7482840" y="2560320"/>
            <a:chExt cx="2164080" cy="2286000"/>
          </a:xfrm>
        </p:grpSpPr>
        <p:sp>
          <p:nvSpPr>
            <p:cNvPr id="60" name="사각형: 둥근 대각선 방향 모서리 59">
              <a:extLst>
                <a:ext uri="{FF2B5EF4-FFF2-40B4-BE49-F238E27FC236}">
                  <a16:creationId xmlns:a16="http://schemas.microsoft.com/office/drawing/2014/main" id="{29382029-3665-4695-8944-D570D67532C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F537619-4D15-40F6-ADEE-7F70D5B183C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2C8E722-87A5-43E7-950A-ED4BD2C5E7F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1DD6201-B10E-4374-B835-F0608703CAD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1C6EE7A-8B1B-43B5-9C27-E9B0352BEC3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99D26DD-4486-4EF6-B303-3D0BF9BFE03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87B7D2F-0A56-4D5D-829A-D70CE4AA51F5}"/>
              </a:ext>
            </a:extLst>
          </p:cNvPr>
          <p:cNvSpPr txBox="1"/>
          <p:nvPr/>
        </p:nvSpPr>
        <p:spPr>
          <a:xfrm>
            <a:off x="4281578" y="5015416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DE9608E-CABB-4207-B104-4AC537214706}"/>
              </a:ext>
            </a:extLst>
          </p:cNvPr>
          <p:cNvGrpSpPr/>
          <p:nvPr/>
        </p:nvGrpSpPr>
        <p:grpSpPr>
          <a:xfrm>
            <a:off x="6232298" y="3403322"/>
            <a:ext cx="1508760" cy="1593761"/>
            <a:chOff x="7482840" y="2560320"/>
            <a:chExt cx="2164080" cy="2286000"/>
          </a:xfrm>
        </p:grpSpPr>
        <p:sp>
          <p:nvSpPr>
            <p:cNvPr id="77" name="사각형: 둥근 대각선 방향 모서리 76">
              <a:extLst>
                <a:ext uri="{FF2B5EF4-FFF2-40B4-BE49-F238E27FC236}">
                  <a16:creationId xmlns:a16="http://schemas.microsoft.com/office/drawing/2014/main" id="{D5361C97-DECD-4F07-A788-A662F85D91A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A7E557D-E159-4287-8B84-B1D936524C5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23C51FD-DD11-48DF-8674-04099FD7B352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E08EE2D-A035-4FEE-A201-DC1B0929F7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3FFD083-C200-409E-874C-6B2FC182572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B8992C9-B482-4021-876B-4729F1E190E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DEB7428-3C08-4A64-B790-636066D0EBC9}"/>
              </a:ext>
            </a:extLst>
          </p:cNvPr>
          <p:cNvSpPr txBox="1"/>
          <p:nvPr/>
        </p:nvSpPr>
        <p:spPr>
          <a:xfrm>
            <a:off x="6171338" y="497875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8FFB855-447F-4BEC-9F37-65999EE6495C}"/>
              </a:ext>
            </a:extLst>
          </p:cNvPr>
          <p:cNvGrpSpPr/>
          <p:nvPr/>
        </p:nvGrpSpPr>
        <p:grpSpPr>
          <a:xfrm>
            <a:off x="8122058" y="3354987"/>
            <a:ext cx="1508760" cy="1593761"/>
            <a:chOff x="7482840" y="2560320"/>
            <a:chExt cx="2164080" cy="2286000"/>
          </a:xfrm>
        </p:grpSpPr>
        <p:sp>
          <p:nvSpPr>
            <p:cNvPr id="109" name="사각형: 둥근 대각선 방향 모서리 108">
              <a:extLst>
                <a:ext uri="{FF2B5EF4-FFF2-40B4-BE49-F238E27FC236}">
                  <a16:creationId xmlns:a16="http://schemas.microsoft.com/office/drawing/2014/main" id="{1EB01E77-90C4-4F87-99C1-4E93871CB3A2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5EEF5F8C-A273-43D2-B8AD-2C990585DAE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3ED8C94-FCAF-43FA-A46D-52E9E613D65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3D9618-59D9-4146-8EE5-6959D8A3542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D1C366B-9F49-4F5B-883E-16711255AB4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9E501E5-DCA2-40EA-9053-20E09FC6F24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A8985F3-5AAC-456C-BD7B-2EC3B54C76FD}"/>
              </a:ext>
            </a:extLst>
          </p:cNvPr>
          <p:cNvSpPr txBox="1"/>
          <p:nvPr/>
        </p:nvSpPr>
        <p:spPr>
          <a:xfrm>
            <a:off x="8061098" y="4930415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C6BB1B3-01A5-4B26-AEEF-333D9F7B0E43}"/>
              </a:ext>
            </a:extLst>
          </p:cNvPr>
          <p:cNvGrpSpPr/>
          <p:nvPr/>
        </p:nvGrpSpPr>
        <p:grpSpPr>
          <a:xfrm>
            <a:off x="563018" y="5763956"/>
            <a:ext cx="1508760" cy="1593761"/>
            <a:chOff x="7482840" y="2560320"/>
            <a:chExt cx="2164080" cy="2286000"/>
          </a:xfrm>
        </p:grpSpPr>
        <p:sp>
          <p:nvSpPr>
            <p:cNvPr id="117" name="사각형: 둥근 대각선 방향 모서리 116">
              <a:extLst>
                <a:ext uri="{FF2B5EF4-FFF2-40B4-BE49-F238E27FC236}">
                  <a16:creationId xmlns:a16="http://schemas.microsoft.com/office/drawing/2014/main" id="{C75AE45E-960C-4D20-919D-894426CE7F4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5237613-CDA9-421E-A63D-EFB5F435888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4EA30D68-2FF3-4C7C-9C00-284925C2641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657062F-18D0-4C1E-BB81-F28C26CD8D9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2540BDD-88B0-4D05-BA06-A1AD64CD30F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689305E-A748-4CC7-A661-EBDDBF758A6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ADBB867-765A-4A6D-9E04-781EBFDA2D42}"/>
              </a:ext>
            </a:extLst>
          </p:cNvPr>
          <p:cNvSpPr txBox="1"/>
          <p:nvPr/>
        </p:nvSpPr>
        <p:spPr>
          <a:xfrm>
            <a:off x="502058" y="733938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63731EA-D083-4732-B994-D2B9A2527F33}"/>
              </a:ext>
            </a:extLst>
          </p:cNvPr>
          <p:cNvGrpSpPr/>
          <p:nvPr/>
        </p:nvGrpSpPr>
        <p:grpSpPr>
          <a:xfrm>
            <a:off x="2452778" y="5745623"/>
            <a:ext cx="1508760" cy="1593761"/>
            <a:chOff x="7482840" y="2560320"/>
            <a:chExt cx="2164080" cy="2286000"/>
          </a:xfrm>
        </p:grpSpPr>
        <p:sp>
          <p:nvSpPr>
            <p:cNvPr id="125" name="사각형: 둥근 대각선 방향 모서리 124">
              <a:extLst>
                <a:ext uri="{FF2B5EF4-FFF2-40B4-BE49-F238E27FC236}">
                  <a16:creationId xmlns:a16="http://schemas.microsoft.com/office/drawing/2014/main" id="{1F1C38AC-C17F-4069-8555-687C3A928DC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0CD36CE-809C-4A7A-944C-D0B65C7E3D9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7AE1F89E-F5E8-4748-97C3-A03961364251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EF3D7AF-3B06-44B6-9414-9878C611012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7467F66B-A967-40F4-BB31-EBD448470CE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907C6682-864E-47E1-966F-7FC56948CF03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83CCA87-32CB-40AA-B63F-2CCE45203C92}"/>
              </a:ext>
            </a:extLst>
          </p:cNvPr>
          <p:cNvSpPr txBox="1"/>
          <p:nvPr/>
        </p:nvSpPr>
        <p:spPr>
          <a:xfrm>
            <a:off x="2391818" y="732105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00A6DCE-5F05-47E0-A28F-EDA284FE7FEF}"/>
              </a:ext>
            </a:extLst>
          </p:cNvPr>
          <p:cNvGrpSpPr/>
          <p:nvPr/>
        </p:nvGrpSpPr>
        <p:grpSpPr>
          <a:xfrm>
            <a:off x="4342538" y="5727290"/>
            <a:ext cx="1508760" cy="1593761"/>
            <a:chOff x="7482840" y="2560320"/>
            <a:chExt cx="2164080" cy="2286000"/>
          </a:xfrm>
        </p:grpSpPr>
        <p:sp>
          <p:nvSpPr>
            <p:cNvPr id="133" name="사각형: 둥근 대각선 방향 모서리 132">
              <a:extLst>
                <a:ext uri="{FF2B5EF4-FFF2-40B4-BE49-F238E27FC236}">
                  <a16:creationId xmlns:a16="http://schemas.microsoft.com/office/drawing/2014/main" id="{8D6316B6-CA5F-4E46-9E58-67541D2E7497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708ED95C-7E60-4EC9-9DA1-C50C6DA5485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E5A9628-4E01-4401-85FF-D6A60B00407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81CE510-E93C-44E9-95CA-99523690CA9F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4715C5-6DEA-40A5-9690-75F50755B3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D37B9CD-A524-4267-A4E6-AF8CE0733EA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04E8BD74-E9A0-4651-A145-7C14D6E14DB1}"/>
              </a:ext>
            </a:extLst>
          </p:cNvPr>
          <p:cNvSpPr txBox="1"/>
          <p:nvPr/>
        </p:nvSpPr>
        <p:spPr>
          <a:xfrm>
            <a:off x="4281578" y="730271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5A68C2C-6891-47C3-B5DF-40D6D45CEE0A}"/>
              </a:ext>
            </a:extLst>
          </p:cNvPr>
          <p:cNvGrpSpPr/>
          <p:nvPr/>
        </p:nvGrpSpPr>
        <p:grpSpPr>
          <a:xfrm>
            <a:off x="6232298" y="5690624"/>
            <a:ext cx="1508760" cy="1593761"/>
            <a:chOff x="7482840" y="2560320"/>
            <a:chExt cx="2164080" cy="2286000"/>
          </a:xfrm>
        </p:grpSpPr>
        <p:sp>
          <p:nvSpPr>
            <p:cNvPr id="141" name="사각형: 둥근 대각선 방향 모서리 140">
              <a:extLst>
                <a:ext uri="{FF2B5EF4-FFF2-40B4-BE49-F238E27FC236}">
                  <a16:creationId xmlns:a16="http://schemas.microsoft.com/office/drawing/2014/main" id="{EE060C8E-AA84-444C-844B-52BB3FE7544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2AC3D8A6-60E2-4D4A-A4B4-BEC41371876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5B614B2-D498-495F-A9E0-89245002D3C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FDC2340B-D522-4323-8753-D73BA6AAAD0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130BF98-084D-4D41-9317-E3F33729B27E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2B28486-21FF-4B44-8805-30848F7C2F9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2B86CA4-B25D-4817-851A-03F885D8F5E6}"/>
              </a:ext>
            </a:extLst>
          </p:cNvPr>
          <p:cNvSpPr txBox="1"/>
          <p:nvPr/>
        </p:nvSpPr>
        <p:spPr>
          <a:xfrm>
            <a:off x="6171338" y="726605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FE53AC1-14CA-4E85-B057-C464AA492224}"/>
              </a:ext>
            </a:extLst>
          </p:cNvPr>
          <p:cNvGrpSpPr/>
          <p:nvPr/>
        </p:nvGrpSpPr>
        <p:grpSpPr>
          <a:xfrm>
            <a:off x="8122058" y="5642289"/>
            <a:ext cx="1508760" cy="1593761"/>
            <a:chOff x="7482840" y="2560320"/>
            <a:chExt cx="2164080" cy="2286000"/>
          </a:xfrm>
        </p:grpSpPr>
        <p:sp>
          <p:nvSpPr>
            <p:cNvPr id="149" name="사각형: 둥근 대각선 방향 모서리 148">
              <a:extLst>
                <a:ext uri="{FF2B5EF4-FFF2-40B4-BE49-F238E27FC236}">
                  <a16:creationId xmlns:a16="http://schemas.microsoft.com/office/drawing/2014/main" id="{2C8660EF-B061-48EC-A237-5834B685C81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9B7AF74-D0C1-48DC-A14F-BEC45CC10AF4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A407F1D-1337-4859-9A42-207406FB15D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AFC47028-4D46-41D9-B97B-9BF20FEC61C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D112E2DE-EAF9-4CA2-9619-E62304C067C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1B1A34F-FCBC-41AA-86FD-693ACC00BBDD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565AA9DC-F614-4880-901B-97F52D5687DE}"/>
              </a:ext>
            </a:extLst>
          </p:cNvPr>
          <p:cNvSpPr txBox="1"/>
          <p:nvPr/>
        </p:nvSpPr>
        <p:spPr>
          <a:xfrm>
            <a:off x="8061098" y="721771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5478ABA-B356-49AA-86F3-CAE24F094025}"/>
              </a:ext>
            </a:extLst>
          </p:cNvPr>
          <p:cNvGrpSpPr/>
          <p:nvPr/>
        </p:nvGrpSpPr>
        <p:grpSpPr>
          <a:xfrm>
            <a:off x="10150109" y="1012686"/>
            <a:ext cx="1508760" cy="1593761"/>
            <a:chOff x="7482840" y="2560320"/>
            <a:chExt cx="2164080" cy="2286000"/>
          </a:xfrm>
        </p:grpSpPr>
        <p:sp>
          <p:nvSpPr>
            <p:cNvPr id="157" name="사각형: 둥근 대각선 방향 모서리 156">
              <a:extLst>
                <a:ext uri="{FF2B5EF4-FFF2-40B4-BE49-F238E27FC236}">
                  <a16:creationId xmlns:a16="http://schemas.microsoft.com/office/drawing/2014/main" id="{774B8D59-A99D-4D23-9C40-A26CDCAC9EB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C7C4D47E-42E9-498B-828F-761C0E242F4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E87BC310-ADB6-482C-AB8D-DA937576D92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C8BF0644-C812-409D-9283-C3D66007BEC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9BFC7F2C-35EE-4A01-ABDF-C4FEF5D28D55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96E4ACD-6595-45E7-95AC-DC0E38CE20E4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162C99A0-F4BA-4548-9A0D-A3195159A9AD}"/>
              </a:ext>
            </a:extLst>
          </p:cNvPr>
          <p:cNvSpPr txBox="1"/>
          <p:nvPr/>
        </p:nvSpPr>
        <p:spPr>
          <a:xfrm>
            <a:off x="9859418" y="2606447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2282CD0-FCD4-4B2C-96CD-9E863990A9F1}"/>
              </a:ext>
            </a:extLst>
          </p:cNvPr>
          <p:cNvGrpSpPr/>
          <p:nvPr/>
        </p:nvGrpSpPr>
        <p:grpSpPr>
          <a:xfrm>
            <a:off x="10195829" y="3299988"/>
            <a:ext cx="1508760" cy="1593761"/>
            <a:chOff x="7482840" y="2560320"/>
            <a:chExt cx="2164080" cy="2286000"/>
          </a:xfrm>
        </p:grpSpPr>
        <p:sp>
          <p:nvSpPr>
            <p:cNvPr id="165" name="사각형: 둥근 대각선 방향 모서리 164">
              <a:extLst>
                <a:ext uri="{FF2B5EF4-FFF2-40B4-BE49-F238E27FC236}">
                  <a16:creationId xmlns:a16="http://schemas.microsoft.com/office/drawing/2014/main" id="{5ED59231-685D-4748-8B48-8DBACA3A8B05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E6CD3FA1-38C3-4C6B-952F-0D88C0156EB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AB3E2C3-D3CC-4699-B150-CF5D2F5F44E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868445FD-73FC-4311-9BAA-67DC46C625DA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F7F47FF5-A993-4589-9598-CD05775965E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86D898BF-2F75-4BBA-9AD8-A455B46DB2A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0D518FF1-0987-44F2-B57E-9EBC34577264}"/>
              </a:ext>
            </a:extLst>
          </p:cNvPr>
          <p:cNvSpPr txBox="1"/>
          <p:nvPr/>
        </p:nvSpPr>
        <p:spPr>
          <a:xfrm>
            <a:off x="9905138" y="4893749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4E6E81E-F43F-4D64-AC3C-86FD23FD0070}"/>
              </a:ext>
            </a:extLst>
          </p:cNvPr>
          <p:cNvGrpSpPr/>
          <p:nvPr/>
        </p:nvGrpSpPr>
        <p:grpSpPr>
          <a:xfrm>
            <a:off x="10195829" y="5587290"/>
            <a:ext cx="1508760" cy="1593761"/>
            <a:chOff x="7482840" y="2560320"/>
            <a:chExt cx="2164080" cy="2286000"/>
          </a:xfrm>
        </p:grpSpPr>
        <p:sp>
          <p:nvSpPr>
            <p:cNvPr id="173" name="사각형: 둥근 대각선 방향 모서리 172">
              <a:extLst>
                <a:ext uri="{FF2B5EF4-FFF2-40B4-BE49-F238E27FC236}">
                  <a16:creationId xmlns:a16="http://schemas.microsoft.com/office/drawing/2014/main" id="{5EA6F2CE-6A6B-4142-8AD7-39D05855793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585C112-DD82-42A9-A992-4F11D8B565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2D6910F-1C28-424A-B2C0-E0A695C985C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96A50E-0369-49FF-98B7-A4BAC600CDD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C226853-7CCA-40E2-A6D2-A649AB33E46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7875F1F-42D3-4AE4-9AE6-EB0A3E9FD846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18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(3)] 깃허브(GitHub) 회원 가입하기(계정 만들기)">
            <a:extLst>
              <a:ext uri="{FF2B5EF4-FFF2-40B4-BE49-F238E27FC236}">
                <a16:creationId xmlns:a16="http://schemas.microsoft.com/office/drawing/2014/main" id="{5D018EB8-FBED-4920-9ED2-A5B9BB36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28725"/>
            <a:ext cx="9667112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2221425054550ED402">
            <a:extLst>
              <a:ext uri="{FF2B5EF4-FFF2-40B4-BE49-F238E27FC236}">
                <a16:creationId xmlns:a16="http://schemas.microsoft.com/office/drawing/2014/main" id="{3D8F34A9-A8EE-47F0-9BD9-74C044A6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21" y="1473651"/>
            <a:ext cx="3201918" cy="32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F4126A-F50D-4E8B-9DC2-F6E71D4BF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1" y="750280"/>
            <a:ext cx="3046589" cy="36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자주 사용하는 기초 Git 명령어 정리하기. 제가 서비스를 개발하면서 ...">
            <a:extLst>
              <a:ext uri="{FF2B5EF4-FFF2-40B4-BE49-F238E27FC236}">
                <a16:creationId xmlns:a16="http://schemas.microsoft.com/office/drawing/2014/main" id="{D772C155-4DDE-430C-9F1A-8AF887E8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46" y="4407202"/>
            <a:ext cx="43338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40E72-1CC3-4049-A5ED-33669F3157F3}"/>
              </a:ext>
            </a:extLst>
          </p:cNvPr>
          <p:cNvSpPr txBox="1"/>
          <p:nvPr/>
        </p:nvSpPr>
        <p:spPr>
          <a:xfrm>
            <a:off x="3351998" y="2800290"/>
            <a:ext cx="5973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버전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D0B14-9D18-4244-98A3-C44191DC6021}"/>
              </a:ext>
            </a:extLst>
          </p:cNvPr>
          <p:cNvSpPr txBox="1"/>
          <p:nvPr/>
        </p:nvSpPr>
        <p:spPr>
          <a:xfrm rot="20349399">
            <a:off x="6231488" y="641048"/>
            <a:ext cx="3150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+ </a:t>
            </a:r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25479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8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</TotalTime>
  <Words>845</Words>
  <Application>Microsoft Office PowerPoint</Application>
  <PresentationFormat>와이드스크린</PresentationFormat>
  <Paragraphs>201</Paragraphs>
  <Slides>59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HY강B</vt:lpstr>
      <vt:lpstr>OracleSansVF</vt:lpstr>
      <vt:lpstr>맑은 고딕</vt:lpstr>
      <vt:lpstr>맑은 고딕</vt:lpstr>
      <vt:lpstr>Arial</vt:lpstr>
      <vt:lpstr>Office 테마</vt:lpstr>
      <vt:lpstr>github.com/tjsrnjs17/SD_R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많이 보이는게 라멘 집  초밥 집</vt:lpstr>
      <vt:lpstr>PowerPoint 프레젠테이션</vt:lpstr>
      <vt:lpstr>많이 보이는게 라멘 집  초밥 집</vt:lpstr>
      <vt:lpstr>많이 보이는게 라멘 집  초밥 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 선권</cp:lastModifiedBy>
  <cp:revision>138</cp:revision>
  <dcterms:created xsi:type="dcterms:W3CDTF">2018-07-10T08:27:50Z</dcterms:created>
  <dcterms:modified xsi:type="dcterms:W3CDTF">2020-12-04T00:40:45Z</dcterms:modified>
</cp:coreProperties>
</file>